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76" r:id="rId4"/>
    <p:sldId id="258" r:id="rId5"/>
    <p:sldId id="263" r:id="rId6"/>
    <p:sldId id="264" r:id="rId7"/>
    <p:sldId id="259" r:id="rId8"/>
    <p:sldId id="260" r:id="rId9"/>
    <p:sldId id="265" r:id="rId10"/>
    <p:sldId id="273" r:id="rId11"/>
    <p:sldId id="275" r:id="rId12"/>
    <p:sldId id="274" r:id="rId13"/>
    <p:sldId id="271" r:id="rId14"/>
    <p:sldId id="266" r:id="rId15"/>
    <p:sldId id="269" r:id="rId16"/>
    <p:sldId id="261" r:id="rId17"/>
    <p:sldId id="267" r:id="rId18"/>
    <p:sldId id="268" r:id="rId19"/>
    <p:sldId id="270" r:id="rId20"/>
    <p:sldId id="272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DE882-7CD2-4B33-B4E3-61D2A5535720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F1E95-4F90-4D7B-995A-2EAB3A530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52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ed269930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ed269930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61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ed404b31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ed404b31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9308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d05402913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d05402913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8951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F6E0E8E6-B6EB-498A-BC29-48D81AAAA5B6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A8B59-FD8C-464E-A2E0-D2DB42977C43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0685-9E9F-46AF-8733-3458A4A5B67E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578A0-4252-4A4F-8A4C-4F80F1AD91FF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F071-3364-4AF2-8784-696D9E530376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0C83B-2A0D-4895-8D19-F0DA28872F64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ACF0-C7E7-4CC8-840E-A2809FB4BDF6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B64FF-53E9-4519-AFEB-B5EAE0A6C098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0605F-0999-49B8-97E8-A9F5FE66FD89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1493-8214-4CD3-9E66-4A7CE0239274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397E-FD2D-4D0A-B33C-2E5AEFAED143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092E-80DC-4992-A0D4-E74F7FC3042B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A4C6-EA06-4AF0-A839-1839C57399A0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C016-2580-485A-AC4B-4452BC379743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C8E6-7044-439E-9AE7-82A0C81AB0F0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5F70E-5DFF-42EC-93B3-07D70D7ED1BD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520B5-A0C9-4D15-A71B-70A075D52D64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61EAF71F-1A43-41B7-B605-0710A83174B7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2019MMMletsgo" TargetMode="External"/><Relationship Id="rId2" Type="http://schemas.openxmlformats.org/officeDocument/2006/relationships/hyperlink" Target="https://twitter.com/search?f=tweets&amp;vertical=default&amp;q=#2019MMM&amp;src=typd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wakelet.com/@ChrisAnderson2426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twitter.com/2019MMMletsgo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mmal_March_Madness" TargetMode="External"/><Relationship Id="rId2" Type="http://schemas.openxmlformats.org/officeDocument/2006/relationships/hyperlink" Target="https://libguides.asu.edu/MarchMammalMadnes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hyperlink" Target="https://sites.google.com/lpcsc.k12.in.us/2019mmm" TargetMode="External"/><Relationship Id="rId4" Type="http://schemas.openxmlformats.org/officeDocument/2006/relationships/hyperlink" Target="https://theconversation.com/march-mammal-madness-tournament-shows-the-power-of-performance-science-73425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search?f=tweets&amp;vertical=default&amp;q=#2019MMM&amp;src=typd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twitter.com/2019MMMletsgo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March mammal madness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2019</a:t>
            </a:r>
            <a:endParaRPr lang="en-US" dirty="0"/>
          </a:p>
          <a:p>
            <a:endParaRPr lang="en-US" u="sng" dirty="0" smtClean="0">
              <a:solidFill>
                <a:srgbClr val="D23153"/>
              </a:solidFill>
              <a:highlight>
                <a:srgbClr val="FFFFFF"/>
              </a:highlight>
              <a:hlinkClick r:id="rId2"/>
            </a:endParaRPr>
          </a:p>
          <a:p>
            <a:r>
              <a:rPr lang="en-US" u="sng" dirty="0" smtClean="0">
                <a:solidFill>
                  <a:srgbClr val="D23153"/>
                </a:solidFill>
                <a:highlight>
                  <a:srgbClr val="FFFFFF"/>
                </a:highlight>
                <a:hlinkClick r:id="rId2"/>
              </a:rPr>
              <a:t>#</a:t>
            </a:r>
            <a:r>
              <a:rPr lang="en-US" u="sng" dirty="0">
                <a:solidFill>
                  <a:srgbClr val="D23153"/>
                </a:solidFill>
                <a:highlight>
                  <a:srgbClr val="FFFFFF"/>
                </a:highlight>
                <a:hlinkClick r:id="rId2"/>
              </a:rPr>
              <a:t>2019MMM</a:t>
            </a:r>
            <a:endParaRPr lang="en-US" dirty="0"/>
          </a:p>
          <a:p>
            <a:r>
              <a:rPr lang="en-US" u="sng" dirty="0">
                <a:solidFill>
                  <a:srgbClr val="D23153"/>
                </a:solidFill>
                <a:highlight>
                  <a:srgbClr val="FFFFFF"/>
                </a:highlight>
                <a:hlinkClick r:id="rId3"/>
              </a:rPr>
              <a:t>@2019MMMletsgo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623" y="2457812"/>
            <a:ext cx="4865030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8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093" y="0"/>
            <a:ext cx="10396882" cy="1151965"/>
          </a:xfrm>
        </p:spPr>
        <p:txBody>
          <a:bodyPr/>
          <a:lstStyle/>
          <a:p>
            <a:r>
              <a:rPr lang="en-US" dirty="0" smtClean="0"/>
              <a:t>FAQ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79828" y="1125416"/>
            <a:ext cx="10700679" cy="4628270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Battle </a:t>
            </a:r>
            <a:r>
              <a:rPr lang="en-US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outcome</a:t>
            </a:r>
            <a:r>
              <a:rPr lang="en-US" dirty="0" smtClean="0">
                <a:solidFill>
                  <a:srgbClr val="333333"/>
                </a:solidFill>
                <a:latin typeface="Arial" panose="020B0604020202020204" pitchFamily="34" charset="0"/>
              </a:rPr>
              <a:t>: </a:t>
            </a:r>
          </a:p>
          <a:p>
            <a:pPr lvl="1"/>
            <a:r>
              <a:rPr lang="en-US" dirty="0" smtClean="0">
                <a:solidFill>
                  <a:srgbClr val="333333"/>
                </a:solidFill>
                <a:latin typeface="Arial" panose="020B0604020202020204" pitchFamily="34" charset="0"/>
              </a:rPr>
              <a:t>is 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</a:rPr>
              <a:t>a function of the two species' attributes within the battle environment. </a:t>
            </a:r>
            <a:endParaRPr lang="en-US" dirty="0" smtClean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lvl="1"/>
            <a:r>
              <a:rPr lang="en-US" dirty="0" smtClean="0">
                <a:solidFill>
                  <a:srgbClr val="333333"/>
                </a:solidFill>
                <a:latin typeface="Arial" panose="020B0604020202020204" pitchFamily="34" charset="0"/>
              </a:rPr>
              <a:t>Attributes 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</a:rPr>
              <a:t>considered in calculating battle outcome include: temperament, diet, social behavior, environment, size, and fight style</a:t>
            </a:r>
            <a:r>
              <a:rPr lang="en-US" dirty="0" smtClean="0">
                <a:solidFill>
                  <a:srgbClr val="333333"/>
                </a:solidFill>
                <a:latin typeface="Arial" panose="020B0604020202020204" pitchFamily="34" charset="0"/>
              </a:rPr>
              <a:t>.</a:t>
            </a:r>
          </a:p>
          <a:p>
            <a:pPr lvl="1"/>
            <a:r>
              <a:rPr lang="en-US" dirty="0" smtClean="0">
                <a:solidFill>
                  <a:srgbClr val="333333"/>
                </a:solidFill>
                <a:latin typeface="Arial" panose="020B0604020202020204" pitchFamily="34" charset="0"/>
              </a:rPr>
              <a:t>After 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</a:rPr>
              <a:t>these factors are weighed against each other, the MMM organizers determine probability of one animal defeating another. This is how they develop the seed, or rank, of each mammal. Then a random number generator is used to determine the outcome.</a:t>
            </a:r>
            <a:endParaRPr lang="en-US" b="1" dirty="0" smtClean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en-US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Is </a:t>
            </a: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the battle always to the death?</a:t>
            </a:r>
            <a:endParaRPr lang="en-US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lvl="1"/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</a:rPr>
              <a:t>No - sometimes the winner wins by displacing the other at a feeding location, sometimes a powerful animal doesn't attack because it is not motivated to.</a:t>
            </a:r>
          </a:p>
          <a:p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So should I always pick the better ranked mammal?</a:t>
            </a:r>
            <a:endParaRPr lang="en-US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lvl="1"/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</a:rPr>
              <a:t>No! Real fans don’t abandon their favorite mammals just because they are pathetic at this kind of battle (although hopefully well-suited to their particular ecological niche). People will clown you if your bracket is TOO conservative by always picking the higher ranked team. Also the rankings are not infallible 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222" y="0"/>
            <a:ext cx="1747898" cy="14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61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432" y="165295"/>
            <a:ext cx="10396882" cy="1151965"/>
          </a:xfrm>
        </p:spPr>
        <p:txBody>
          <a:bodyPr/>
          <a:lstStyle/>
          <a:p>
            <a:r>
              <a:rPr lang="en-US" dirty="0" smtClean="0"/>
              <a:t>FAQ </a:t>
            </a:r>
            <a:r>
              <a:rPr lang="en-US" dirty="0" err="1" smtClean="0"/>
              <a:t>cont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29530" y="1069145"/>
            <a:ext cx="10394707" cy="4474253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location</a:t>
            </a: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: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endParaRPr lang="en-US" dirty="0" smtClean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lvl="1"/>
            <a:r>
              <a:rPr lang="en-US" dirty="0" smtClean="0">
                <a:solidFill>
                  <a:srgbClr val="333333"/>
                </a:solidFill>
                <a:latin typeface="Arial" panose="020B0604020202020204" pitchFamily="34" charset="0"/>
              </a:rPr>
              <a:t>In 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</a:rPr>
              <a:t>the early rounds the battle location is in the preferred habitat of the better-ranked combatant in the battle, and ecology can play a huge role in what happens. </a:t>
            </a:r>
            <a:endParaRPr lang="en-US" dirty="0" smtClean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lvl="1"/>
            <a:r>
              <a:rPr lang="en-US" dirty="0" smtClean="0">
                <a:solidFill>
                  <a:srgbClr val="333333"/>
                </a:solidFill>
                <a:latin typeface="Arial" panose="020B0604020202020204" pitchFamily="34" charset="0"/>
              </a:rPr>
              <a:t>Once 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</a:rPr>
              <a:t>to the Elite Trait, the battle location is random among four specific ecologies for the remaining battles. </a:t>
            </a:r>
            <a:endParaRPr lang="en-US" dirty="0" smtClean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lvl="1"/>
            <a:r>
              <a:rPr lang="en-US" dirty="0" smtClean="0">
                <a:solidFill>
                  <a:srgbClr val="333333"/>
                </a:solidFill>
                <a:latin typeface="Arial" panose="020B0604020202020204" pitchFamily="34" charset="0"/>
              </a:rPr>
              <a:t>For 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</a:rPr>
              <a:t>2019, these are: </a:t>
            </a: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Thorn Forest, Mangrove, </a:t>
            </a:r>
            <a:r>
              <a:rPr lang="en-US" b="1" dirty="0" err="1">
                <a:solidFill>
                  <a:srgbClr val="333333"/>
                </a:solidFill>
                <a:latin typeface="Arial" panose="020B0604020202020204" pitchFamily="34" charset="0"/>
              </a:rPr>
              <a:t>Sandhills</a:t>
            </a: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, and Lake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</a:rPr>
              <a:t>. The location is announced right before the battle. </a:t>
            </a:r>
            <a:endParaRPr lang="en-US" dirty="0" smtClean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lvl="1"/>
            <a:r>
              <a:rPr lang="en-US" dirty="0" smtClean="0">
                <a:solidFill>
                  <a:srgbClr val="333333"/>
                </a:solidFill>
                <a:latin typeface="Arial" panose="020B0604020202020204" pitchFamily="34" charset="0"/>
              </a:rPr>
              <a:t>Additionally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</a:rPr>
              <a:t>, events that occur in early rounds, such as injury or illness, carry over into later rounds</a:t>
            </a:r>
            <a:r>
              <a:rPr lang="en-US" dirty="0" smtClean="0">
                <a:solidFill>
                  <a:srgbClr val="333333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en-US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Attributes:</a:t>
            </a:r>
            <a:r>
              <a:rPr lang="en-US" dirty="0" smtClean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</a:p>
          <a:p>
            <a:pPr lvl="1"/>
            <a:r>
              <a:rPr lang="en-US" dirty="0" smtClean="0">
                <a:solidFill>
                  <a:srgbClr val="333333"/>
                </a:solidFill>
                <a:latin typeface="Arial" panose="020B0604020202020204" pitchFamily="34" charset="0"/>
              </a:rPr>
              <a:t>considered 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</a:rPr>
              <a:t>in calculating battle outcome include temperament, weaponry, armor, body mass, running speed, fight style, physiology, and motivation.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593" y="2723"/>
            <a:ext cx="1906407" cy="147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80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703" y="151228"/>
            <a:ext cx="10396882" cy="1151965"/>
          </a:xfrm>
        </p:spPr>
        <p:txBody>
          <a:bodyPr>
            <a:normAutofit/>
          </a:bodyPr>
          <a:lstStyle/>
          <a:p>
            <a:r>
              <a:rPr lang="en-US" dirty="0" smtClean="0"/>
              <a:t>Scoring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45123" y="1640819"/>
            <a:ext cx="10394707" cy="415507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</a:rPr>
              <a:t>Participants fill out their brackets with their choices for the winners for each bout. Scoring occurs at the end of the tournament, points allocated as follows</a:t>
            </a:r>
            <a:r>
              <a:rPr lang="en-US" dirty="0" smtClean="0">
                <a:solidFill>
                  <a:srgbClr val="333333"/>
                </a:solidFill>
                <a:latin typeface="Arial" panose="020B0604020202020204" pitchFamily="34" charset="0"/>
              </a:rPr>
              <a:t>:</a:t>
            </a:r>
          </a:p>
          <a:p>
            <a:endParaRPr lang="en-US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lvl="1"/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</a:rPr>
              <a:t>Wild Cart = 1 point</a:t>
            </a:r>
          </a:p>
          <a:p>
            <a:pPr lvl="1"/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</a:rPr>
              <a:t>Round 1 = 1 points each</a:t>
            </a:r>
          </a:p>
          <a:p>
            <a:pPr lvl="1"/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</a:rPr>
              <a:t>Round 2 = 2 points each</a:t>
            </a:r>
          </a:p>
          <a:p>
            <a:pPr lvl="1"/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</a:rPr>
              <a:t>Round 3 = 3 points each</a:t>
            </a:r>
          </a:p>
          <a:p>
            <a:pPr lvl="1"/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</a:rPr>
              <a:t>Round 4 = 5 points each</a:t>
            </a:r>
          </a:p>
          <a:p>
            <a:pPr lvl="1"/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</a:rPr>
              <a:t>Round 5 = 6 points each</a:t>
            </a:r>
          </a:p>
          <a:p>
            <a:pPr lvl="1"/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</a:rPr>
              <a:t>Champion= 13 points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569" y="2987018"/>
            <a:ext cx="3132261" cy="314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15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74" y="-5573"/>
            <a:ext cx="9664504" cy="64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88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 rot="21420000">
            <a:off x="854378" y="663620"/>
            <a:ext cx="9755187" cy="1359324"/>
          </a:xfrm>
        </p:spPr>
        <p:txBody>
          <a:bodyPr/>
          <a:lstStyle/>
          <a:p>
            <a:r>
              <a:rPr lang="en-US" dirty="0" smtClean="0"/>
              <a:t>Let the games begin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 rot="21420000">
            <a:off x="1011197" y="3197993"/>
            <a:ext cx="9755187" cy="550333"/>
          </a:xfrm>
        </p:spPr>
        <p:txBody>
          <a:bodyPr/>
          <a:lstStyle/>
          <a:p>
            <a:r>
              <a:rPr lang="en-US" dirty="0" smtClean="0"/>
              <a:t>3/11/19</a:t>
            </a:r>
          </a:p>
          <a:p>
            <a:r>
              <a:rPr lang="en-US" dirty="0" smtClean="0"/>
              <a:t>#2019MMM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65425">
            <a:off x="356489" y="2277287"/>
            <a:ext cx="2062158" cy="23917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948" y="2402718"/>
            <a:ext cx="4908770" cy="326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033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635" y="249701"/>
            <a:ext cx="10396882" cy="1151965"/>
          </a:xfrm>
        </p:spPr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95521" y="1401666"/>
            <a:ext cx="10394707" cy="4473525"/>
          </a:xfrm>
        </p:spPr>
        <p:txBody>
          <a:bodyPr/>
          <a:lstStyle/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</a:rPr>
              <a:t>learn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about the species through tweeted-out competitions conducted by scientists from universities around the nation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</a:rPr>
              <a:t>communicate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directly with scientists through Twitter using #2019MMM during competitions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</a:rPr>
              <a:t>update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winning species with each round, adding information on behavioral adaptations, environmental impacts, human impacts, and knowledge on species evolutionary history.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932" y="249701"/>
            <a:ext cx="2725616" cy="175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91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635" y="235634"/>
            <a:ext cx="10396882" cy="1151965"/>
          </a:xfrm>
        </p:spPr>
        <p:txBody>
          <a:bodyPr/>
          <a:lstStyle/>
          <a:p>
            <a:r>
              <a:rPr lang="en-US" dirty="0" smtClean="0"/>
              <a:t>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387599"/>
            <a:ext cx="10394707" cy="4164763"/>
          </a:xfrm>
        </p:spPr>
        <p:txBody>
          <a:bodyPr>
            <a:normAutofit fontScale="92500" lnSpcReduction="10000"/>
          </a:bodyPr>
          <a:lstStyle/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</a:rPr>
              <a:t>Your bracket</a:t>
            </a: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</a:rPr>
              <a:t>Worksheets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742950" marR="0" lvl="1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#2019MMM: Round 1 – Behavioral Adaptations (4 copies)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742950" marR="0" lvl="1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#2019MMM: Round 2 – Traits &amp; Scientist Profiles (2 copies)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742950" marR="0" lvl="1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#2019MMM: Round 3 – Sweet 16 Human Impacts (1 copy)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742950" marR="0" lvl="1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#2019MMM: Round 4 – Elite Trait – Environmental Impacts (1 copy) 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742950" marR="0" lvl="1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#2019MMM: Round 5 – Final Roar – Evolutionary History (1 copy)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742950" marR="0" lvl="1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#2019MMM: Round 6 –  Championship 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Google drive and Twitter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</a:rPr>
              <a:t>watch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the “battles” live tweeted- the key battle tweets will be available the next morning at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</a:rPr>
              <a:t>wakelet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https://wakelet.com/@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ChrisAnderson2426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357" y="235633"/>
            <a:ext cx="3044315" cy="235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32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296" y="109024"/>
            <a:ext cx="10396882" cy="1151965"/>
          </a:xfrm>
        </p:spPr>
        <p:txBody>
          <a:bodyPr/>
          <a:lstStyle/>
          <a:p>
            <a:r>
              <a:rPr lang="en-US" dirty="0" smtClean="0"/>
              <a:t>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73258" y="1069145"/>
            <a:ext cx="10394707" cy="4652029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N=32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1st round battles (eight per Division) that are play-by-play announced via twitter (each battle has 15-25 tweets presenting species &amp; battle information prepared by the biologist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narrators)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N=16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round battles (4 per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Division)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N=8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rd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round battles (the Sweet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16)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N=4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round battles (the Elite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Trait)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N=2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round battles (the Final Roar) and the Final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Championship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Rounds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1-3 the “battle” occurs in the better seeded species home ecology- they have home court advantage. 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Rounds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4-6, the battle takes place in a randomized location announced at the start of the battle. 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 the randomized locations are </a:t>
            </a:r>
          </a:p>
          <a:p>
            <a:pPr lvl="2">
              <a:spcBef>
                <a:spcPts val="0"/>
              </a:spcBef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Mangrove</a:t>
            </a:r>
          </a:p>
          <a:p>
            <a:pPr lvl="2">
              <a:spcBef>
                <a:spcPts val="0"/>
              </a:spcBef>
            </a:pP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Sandhills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spcBef>
                <a:spcPts val="0"/>
              </a:spcBef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Thorn Forest</a:t>
            </a:r>
          </a:p>
          <a:p>
            <a:pPr lvl="2">
              <a:spcBef>
                <a:spcPts val="0"/>
              </a:spcBef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Lake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follow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tweets from the account </a:t>
            </a:r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https://twitter.com/2019MMMletsgo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(@2019MMMletsgo) to learn more about the contestants and discover the winners of the battle.  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Each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night of the battles,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will fill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worksheets in relation to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bracket picks. 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Each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round will have a different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focus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following day,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will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report back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discuss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289" y="1475521"/>
            <a:ext cx="1635678" cy="98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90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568" y="0"/>
            <a:ext cx="10396882" cy="1151965"/>
          </a:xfrm>
        </p:spPr>
        <p:txBody>
          <a:bodyPr/>
          <a:lstStyle/>
          <a:p>
            <a:r>
              <a:rPr lang="en-US" dirty="0" smtClean="0"/>
              <a:t>Rounds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21568" y="811616"/>
            <a:ext cx="11008850" cy="5036234"/>
          </a:xfrm>
        </p:spPr>
        <p:txBody>
          <a:bodyPr>
            <a:normAutofit fontScale="62500" lnSpcReduction="20000"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Round 1 – Physical </a:t>
            </a:r>
            <a:r>
              <a:rPr lang="en-US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Traits</a:t>
            </a:r>
            <a:endParaRPr lang="en-US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>
              <a:spcBef>
                <a:spcPts val="0"/>
              </a:spcBef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summarize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physical traits of the animals announced by the battle narrators,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especially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those that played a role in the outcome.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Round 2 – Behavioral Adaptations &amp; Scientist </a:t>
            </a:r>
            <a:r>
              <a:rPr lang="en-US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Profiles</a:t>
            </a:r>
            <a:endParaRPr lang="en-US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>
              <a:spcBef>
                <a:spcPts val="0"/>
              </a:spcBef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describe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key behavioral adaptations of the species announced by the battle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narrators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especially behaviors that caused the battle outcome, and look up information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about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one scientist/researcher highlighted in one of the battles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Round 3 Sweet 16 –Human </a:t>
            </a:r>
            <a:r>
              <a:rPr lang="en-US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Impacts</a:t>
            </a:r>
            <a:endParaRPr lang="en-US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>
              <a:spcBef>
                <a:spcPts val="0"/>
              </a:spcBef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look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 IUCN conservation info about the winner of each battle, summarizing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conservation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status, threats, and describe current or possible conservation efforts.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Round 4 Elite Trait – Environmental </a:t>
            </a:r>
            <a:r>
              <a:rPr lang="en-US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impacts</a:t>
            </a:r>
            <a:endParaRPr lang="en-US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>
              <a:spcBef>
                <a:spcPts val="0"/>
              </a:spcBef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round 4, the habitats that animals will battle in will be chosen at random from 4 different ecologies: mangrove,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sandhills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thorn forest,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lake.</a:t>
            </a:r>
          </a:p>
          <a:p>
            <a:pPr marL="457200" lvl="1">
              <a:spcBef>
                <a:spcPts val="0"/>
              </a:spcBef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summarize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 the environment did or could have played a role in the battle outcome by favoring or disfavoring one or both combatants in each battle.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Round 5 – Final Roar - Evolutionary history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summarize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evolutionary history of the winner and using report when competitors in each match-up last shared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common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ancestor using TimeTree.org.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Round 6 –  Final Championship 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compare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contrast the #2019MMM Champion with the species they had thought would win the tournament.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385" y="91760"/>
            <a:ext cx="1692522" cy="112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65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244" y="193430"/>
            <a:ext cx="10396882" cy="1151965"/>
          </a:xfrm>
        </p:spPr>
        <p:txBody>
          <a:bodyPr/>
          <a:lstStyle/>
          <a:p>
            <a:r>
              <a:rPr lang="en-US" dirty="0" smtClean="0"/>
              <a:t>For more information…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62244" y="1655434"/>
            <a:ext cx="11243602" cy="369029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visit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6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sz="26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en-US" sz="26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libguides.asu.edu/MarchMammalMadness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6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en-US" sz="26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sz="26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en.wikipedia.org/wiki/Mammal_March_Madness</a:t>
            </a:r>
            <a:endParaRPr lang="en-US" sz="2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</a:t>
            </a:r>
            <a:r>
              <a:rPr lang="en-US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theconversation.com/march-mammal-madness-tournament-shows-the-power-of-performance-science-73425</a:t>
            </a:r>
            <a:endParaRPr lang="en-US" sz="28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sites.google.com/lpcsc.k12.in.us/2019mmm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173" y="193430"/>
            <a:ext cx="1699944" cy="171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27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635" y="207499"/>
            <a:ext cx="10396882" cy="1151965"/>
          </a:xfrm>
        </p:spPr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15461" y="1500140"/>
            <a:ext cx="10394707" cy="4703711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Mammal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March Madness (MMM) is an alternate March Madness tournament focusing on simulated encounters between non-human mammals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(and sometimes non-mammal animals and now in 2019… plants</a:t>
            </a:r>
            <a:r>
              <a:rPr lang="en-US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!)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instead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college basketball.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bracket is run by a team of evolutionary biologists, using science and probability to determine the outcomes of the “battles.”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 of Mammal March Madness is to provide a fun and exciting way to spread scientific knowledge about the competing animals, as well as awareness of ecology and animal conservation.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501" y="120236"/>
            <a:ext cx="2455345" cy="137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5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74" y="-5573"/>
            <a:ext cx="9664504" cy="64558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2874" y="112542"/>
            <a:ext cx="1294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Game Time!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894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342" y="5696588"/>
            <a:ext cx="3869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MAMMAL March Madness! | SKUNK BEAR</a:t>
            </a:r>
          </a:p>
        </p:txBody>
      </p:sp>
      <p:sp>
        <p:nvSpPr>
          <p:cNvPr id="3" name="Rectangle 2"/>
          <p:cNvSpPr/>
          <p:nvPr/>
        </p:nvSpPr>
        <p:spPr>
          <a:xfrm>
            <a:off x="3987312" y="5987534"/>
            <a:ext cx="3053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https://youtu.be/gvtdHQYA6nY</a:t>
            </a:r>
          </a:p>
        </p:txBody>
      </p:sp>
      <p:pic>
        <p:nvPicPr>
          <p:cNvPr id="5" name="MAMMAL March Madness! _ SKUNK BEA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2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74" y="334108"/>
            <a:ext cx="10396882" cy="1151965"/>
          </a:xfrm>
        </p:spPr>
        <p:txBody>
          <a:bodyPr/>
          <a:lstStyle/>
          <a:p>
            <a:r>
              <a:rPr lang="en-US" dirty="0" smtClean="0"/>
              <a:t>Introduction </a:t>
            </a:r>
            <a:r>
              <a:rPr lang="en-US" dirty="0" err="1" smtClean="0"/>
              <a:t>cont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45123" y="1378635"/>
            <a:ext cx="10394707" cy="4122560"/>
          </a:xfrm>
        </p:spPr>
        <p:txBody>
          <a:bodyPr>
            <a:normAutofit/>
          </a:bodyPr>
          <a:lstStyle/>
          <a:p>
            <a:pPr lvl="0">
              <a:buClr>
                <a:srgbClr val="8FA751"/>
              </a:buClr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Activity IS designed to extend learning of organisms in the classroom particularly traits/adaptations, evolutionary relationships, anatomy and physiology, &amp; ecosystems. </a:t>
            </a:r>
          </a:p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2019 there are 82 species participating in MMM, many of which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your are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unlikely to have ever even heard of! </a:t>
            </a:r>
            <a:endParaRPr lang="en-US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Typically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tournament is 65 species (16 species per division, plus an additional wild card competitor). </a:t>
            </a:r>
            <a:endParaRPr lang="en-US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2019 we have included the Tag Team division in which mutualists compete as a team, increasing the number of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featured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species.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865" y="154745"/>
            <a:ext cx="2481858" cy="143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9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203200" y="3436133"/>
            <a:ext cx="291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dirty="0"/>
              <a:t>Twitter:</a:t>
            </a:r>
            <a:endParaRPr sz="2400" dirty="0"/>
          </a:p>
          <a:p>
            <a:r>
              <a:rPr lang="en" sz="2400" u="sng" dirty="0">
                <a:solidFill>
                  <a:srgbClr val="D23153"/>
                </a:solidFill>
                <a:highlight>
                  <a:srgbClr val="FFFFFF"/>
                </a:highlight>
                <a:hlinkClick r:id="rId3"/>
              </a:rPr>
              <a:t>#2019MMM</a:t>
            </a:r>
            <a:endParaRPr sz="2400" dirty="0"/>
          </a:p>
          <a:p>
            <a:r>
              <a:rPr lang="en" sz="2400" u="sng" dirty="0">
                <a:solidFill>
                  <a:srgbClr val="D23153"/>
                </a:solidFill>
                <a:highlight>
                  <a:srgbClr val="FFFFFF"/>
                </a:highlight>
                <a:hlinkClick r:id="rId4"/>
              </a:rPr>
              <a:t>@2019MMMletsgo</a:t>
            </a:r>
            <a:endParaRPr sz="2400" dirty="0"/>
          </a:p>
          <a:p>
            <a:endParaRPr sz="2400" dirty="0"/>
          </a:p>
          <a:p>
            <a:r>
              <a:rPr lang="en" sz="2400" dirty="0"/>
              <a:t>March Mammal Madness Facebook Page</a:t>
            </a:r>
            <a:endParaRPr sz="2400" dirty="0"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201" y="203201"/>
            <a:ext cx="2688900" cy="268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24400" y="203200"/>
            <a:ext cx="8512365" cy="645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945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/>
        </p:nvSpPr>
        <p:spPr>
          <a:xfrm>
            <a:off x="236034" y="1111348"/>
            <a:ext cx="4078800" cy="3636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15000"/>
              </a:lnSpc>
            </a:pPr>
            <a:endParaRPr sz="3200" dirty="0">
              <a:solidFill>
                <a:srgbClr val="333333"/>
              </a:solidFill>
            </a:endParaRPr>
          </a:p>
          <a:p>
            <a:pPr>
              <a:lnSpc>
                <a:spcPct val="115000"/>
              </a:lnSpc>
              <a:spcBef>
                <a:spcPts val="1067"/>
              </a:spcBef>
            </a:pPr>
            <a:endParaRPr sz="3200" dirty="0">
              <a:solidFill>
                <a:srgbClr val="333333"/>
              </a:solidFill>
            </a:endParaRPr>
          </a:p>
          <a:p>
            <a:pPr>
              <a:lnSpc>
                <a:spcPct val="115000"/>
              </a:lnSpc>
              <a:spcBef>
                <a:spcPts val="1067"/>
              </a:spcBef>
            </a:pPr>
            <a:endParaRPr sz="3200" dirty="0">
              <a:solidFill>
                <a:srgbClr val="333333"/>
              </a:solidFill>
            </a:endParaRPr>
          </a:p>
          <a:p>
            <a:pPr>
              <a:lnSpc>
                <a:spcPct val="115000"/>
              </a:lnSpc>
              <a:spcBef>
                <a:spcPts val="1067"/>
              </a:spcBef>
            </a:pPr>
            <a:endParaRPr sz="3200" dirty="0">
              <a:solidFill>
                <a:srgbClr val="333333"/>
              </a:solidFill>
            </a:endParaRPr>
          </a:p>
          <a:p>
            <a:pPr>
              <a:lnSpc>
                <a:spcPct val="115000"/>
              </a:lnSpc>
              <a:spcBef>
                <a:spcPts val="1067"/>
              </a:spcBef>
            </a:pPr>
            <a:endParaRPr sz="3200" dirty="0">
              <a:solidFill>
                <a:srgbClr val="333333"/>
              </a:solidFill>
            </a:endParaRPr>
          </a:p>
          <a:p>
            <a:pPr>
              <a:lnSpc>
                <a:spcPct val="115000"/>
              </a:lnSpc>
              <a:spcBef>
                <a:spcPts val="1067"/>
              </a:spcBef>
            </a:pPr>
            <a:endParaRPr sz="3200" dirty="0">
              <a:solidFill>
                <a:srgbClr val="333333"/>
              </a:solidFill>
            </a:endParaRPr>
          </a:p>
          <a:p>
            <a:pPr>
              <a:lnSpc>
                <a:spcPct val="115000"/>
              </a:lnSpc>
              <a:spcBef>
                <a:spcPts val="1067"/>
              </a:spcBef>
            </a:pPr>
            <a:endParaRPr sz="3200" dirty="0">
              <a:solidFill>
                <a:srgbClr val="333333"/>
              </a:solidFill>
            </a:endParaRPr>
          </a:p>
          <a:p>
            <a:pPr>
              <a:lnSpc>
                <a:spcPct val="115000"/>
              </a:lnSpc>
              <a:spcBef>
                <a:spcPts val="1067"/>
              </a:spcBef>
            </a:pPr>
            <a:endParaRPr sz="3200" dirty="0">
              <a:solidFill>
                <a:srgbClr val="333333"/>
              </a:solidFill>
            </a:endParaRPr>
          </a:p>
          <a:p>
            <a:pPr>
              <a:lnSpc>
                <a:spcPct val="115000"/>
              </a:lnSpc>
              <a:spcBef>
                <a:spcPts val="1067"/>
              </a:spcBef>
            </a:pPr>
            <a:endParaRPr sz="3200" dirty="0">
              <a:solidFill>
                <a:srgbClr val="333333"/>
              </a:solidFill>
            </a:endParaRPr>
          </a:p>
          <a:p>
            <a:pPr>
              <a:lnSpc>
                <a:spcPct val="115000"/>
              </a:lnSpc>
              <a:spcBef>
                <a:spcPts val="1067"/>
              </a:spcBef>
            </a:pPr>
            <a:r>
              <a:rPr lang="en" sz="3200" dirty="0">
                <a:solidFill>
                  <a:srgbClr val="333333"/>
                </a:solidFill>
              </a:rPr>
              <a:t>Tournament begins March 11! </a:t>
            </a:r>
            <a:endParaRPr lang="en" sz="3200" dirty="0" smtClean="0">
              <a:solidFill>
                <a:srgbClr val="333333"/>
              </a:solidFill>
            </a:endParaRPr>
          </a:p>
          <a:p>
            <a:pPr>
              <a:lnSpc>
                <a:spcPct val="115000"/>
              </a:lnSpc>
              <a:spcBef>
                <a:spcPts val="1067"/>
              </a:spcBef>
            </a:pPr>
            <a:endParaRPr lang="en" sz="3200" dirty="0">
              <a:solidFill>
                <a:srgbClr val="333333"/>
              </a:solidFill>
            </a:endParaRPr>
          </a:p>
          <a:p>
            <a:pPr>
              <a:lnSpc>
                <a:spcPct val="115000"/>
              </a:lnSpc>
              <a:spcBef>
                <a:spcPts val="1067"/>
              </a:spcBef>
            </a:pPr>
            <a:r>
              <a:rPr lang="en" sz="3200" dirty="0" smtClean="0">
                <a:solidFill>
                  <a:srgbClr val="333333"/>
                </a:solidFill>
              </a:rPr>
              <a:t>Tournament </a:t>
            </a:r>
            <a:r>
              <a:rPr lang="en" sz="3200" dirty="0">
                <a:solidFill>
                  <a:srgbClr val="333333"/>
                </a:solidFill>
              </a:rPr>
              <a:t>play begins each night at 7:00 pm CST</a:t>
            </a:r>
            <a:endParaRPr sz="3200" dirty="0">
              <a:solidFill>
                <a:srgbClr val="333333"/>
              </a:solidFill>
            </a:endParaRPr>
          </a:p>
          <a:p>
            <a:pPr>
              <a:lnSpc>
                <a:spcPct val="115000"/>
              </a:lnSpc>
              <a:spcBef>
                <a:spcPts val="1067"/>
              </a:spcBef>
            </a:pPr>
            <a:endParaRPr sz="3200" dirty="0">
              <a:solidFill>
                <a:srgbClr val="333333"/>
              </a:solidFill>
            </a:endParaRPr>
          </a:p>
          <a:p>
            <a:pPr>
              <a:lnSpc>
                <a:spcPct val="115000"/>
              </a:lnSpc>
              <a:spcBef>
                <a:spcPts val="1067"/>
              </a:spcBef>
            </a:pPr>
            <a:endParaRPr sz="3200" dirty="0">
              <a:solidFill>
                <a:srgbClr val="333333"/>
              </a:solidFill>
            </a:endParaRPr>
          </a:p>
          <a:p>
            <a:pPr>
              <a:lnSpc>
                <a:spcPct val="115000"/>
              </a:lnSpc>
              <a:spcBef>
                <a:spcPts val="1067"/>
              </a:spcBef>
            </a:pPr>
            <a:endParaRPr sz="3200" dirty="0">
              <a:solidFill>
                <a:srgbClr val="333333"/>
              </a:solidFill>
            </a:endParaRPr>
          </a:p>
          <a:p>
            <a:pPr>
              <a:lnSpc>
                <a:spcPct val="115000"/>
              </a:lnSpc>
              <a:spcBef>
                <a:spcPts val="1067"/>
              </a:spcBef>
            </a:pPr>
            <a:endParaRPr sz="3200" dirty="0">
              <a:solidFill>
                <a:srgbClr val="333333"/>
              </a:solidFill>
            </a:endParaRPr>
          </a:p>
          <a:p>
            <a:pPr>
              <a:lnSpc>
                <a:spcPct val="115000"/>
              </a:lnSpc>
              <a:spcBef>
                <a:spcPts val="1067"/>
              </a:spcBef>
            </a:pPr>
            <a:endParaRPr sz="3200" dirty="0">
              <a:solidFill>
                <a:srgbClr val="333333"/>
              </a:solidFill>
            </a:endParaRPr>
          </a:p>
          <a:p>
            <a:pPr>
              <a:lnSpc>
                <a:spcPct val="115000"/>
              </a:lnSpc>
              <a:spcBef>
                <a:spcPts val="1067"/>
              </a:spcBef>
            </a:pPr>
            <a:endParaRPr sz="3200" dirty="0">
              <a:solidFill>
                <a:srgbClr val="333333"/>
              </a:solidFill>
            </a:endParaRPr>
          </a:p>
          <a:p>
            <a:pPr>
              <a:lnSpc>
                <a:spcPct val="115000"/>
              </a:lnSpc>
              <a:spcBef>
                <a:spcPts val="1067"/>
              </a:spcBef>
            </a:pPr>
            <a:endParaRPr sz="3200" dirty="0">
              <a:solidFill>
                <a:srgbClr val="333333"/>
              </a:solidFill>
            </a:endParaRPr>
          </a:p>
          <a:p>
            <a:pPr>
              <a:lnSpc>
                <a:spcPct val="115000"/>
              </a:lnSpc>
              <a:spcBef>
                <a:spcPts val="1067"/>
              </a:spcBef>
            </a:pPr>
            <a:endParaRPr sz="3200" dirty="0">
              <a:solidFill>
                <a:srgbClr val="333333"/>
              </a:solidFill>
            </a:endParaRPr>
          </a:p>
          <a:p>
            <a:pPr>
              <a:lnSpc>
                <a:spcPct val="115000"/>
              </a:lnSpc>
              <a:spcBef>
                <a:spcPts val="1067"/>
              </a:spcBef>
            </a:pPr>
            <a:endParaRPr sz="3200" dirty="0">
              <a:solidFill>
                <a:srgbClr val="333333"/>
              </a:solidFill>
            </a:endParaRPr>
          </a:p>
          <a:p>
            <a:pPr>
              <a:lnSpc>
                <a:spcPct val="115000"/>
              </a:lnSpc>
              <a:spcBef>
                <a:spcPts val="1067"/>
              </a:spcBef>
            </a:pPr>
            <a:endParaRPr sz="3200" dirty="0">
              <a:solidFill>
                <a:srgbClr val="333333"/>
              </a:solidFill>
            </a:endParaRPr>
          </a:p>
          <a:p>
            <a:pPr>
              <a:lnSpc>
                <a:spcPct val="115000"/>
              </a:lnSpc>
              <a:spcBef>
                <a:spcPts val="1067"/>
              </a:spcBef>
              <a:spcAft>
                <a:spcPts val="1067"/>
              </a:spcAft>
            </a:pPr>
            <a:r>
              <a:rPr lang="en" sz="3200" b="1" dirty="0">
                <a:solidFill>
                  <a:srgbClr val="333333"/>
                </a:solidFill>
              </a:rPr>
              <a:t>​</a:t>
            </a:r>
            <a:r>
              <a:rPr lang="en" sz="3200" dirty="0">
                <a:solidFill>
                  <a:srgbClr val="333333"/>
                </a:solidFill>
              </a:rPr>
              <a:t>​</a:t>
            </a:r>
            <a:endParaRPr sz="3200" dirty="0">
              <a:solidFill>
                <a:srgbClr val="333333"/>
              </a:solidFill>
            </a:endParaRPr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4834" y="203201"/>
            <a:ext cx="7734167" cy="646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01" y="4564967"/>
            <a:ext cx="2094523" cy="141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2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499" y="193431"/>
            <a:ext cx="10396882" cy="1151965"/>
          </a:xfrm>
        </p:spPr>
        <p:txBody>
          <a:bodyPr/>
          <a:lstStyle/>
          <a:p>
            <a:r>
              <a:rPr lang="en-US" dirty="0" smtClean="0"/>
              <a:t>Your Objectives…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617786"/>
            <a:ext cx="10394707" cy="3756800"/>
          </a:xfrm>
        </p:spPr>
        <p:txBody>
          <a:bodyPr/>
          <a:lstStyle/>
          <a:p>
            <a:pPr marL="0" marR="0" indent="0">
              <a:buNone/>
            </a:pPr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</a:rPr>
              <a:t>create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species profiles of MMM “combatants” identifying adaptations that will help them or hurt them in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</a:rPr>
              <a:t>battle – on a shared Google Slides document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</a:rPr>
              <a:t>fill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out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</a:rPr>
              <a:t>your MMM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personal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</a:rPr>
              <a:t>bracket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</a:rPr>
              <a:t>Due by 3/8 – 8am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</a:rPr>
              <a:t>I will scan them – this way they can’t be changed!</a:t>
            </a: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</a:rPr>
              <a:t>Throughout the tournament follow the battels &amp; complete handouts</a:t>
            </a: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</a:rPr>
              <a:t>Have fun!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79" y="193431"/>
            <a:ext cx="2181225" cy="171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94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432" y="109024"/>
            <a:ext cx="10396882" cy="1151965"/>
          </a:xfrm>
        </p:spPr>
        <p:txBody>
          <a:bodyPr/>
          <a:lstStyle/>
          <a:p>
            <a:r>
              <a:rPr lang="en-US" dirty="0" smtClean="0"/>
              <a:t>Finding your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041009"/>
            <a:ext cx="10394707" cy="4656405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 will be assigned A FEW species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research for “vital stats”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put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following information in the google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drive on your assigned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slideS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photo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Habitat/biome the animal lives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Diet - If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species is an herbivore, omnivore, or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carnivore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trophic level of the species (primary, secondary, or tertiary consumer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457200">
              <a:buFont typeface="+mj-lt"/>
              <a:buAutoNum type="alphaLcPeriod"/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structural adaptation the animal has that is a strength (structural adaptations = weaponry, armor, camouflage, nutrition, respiration, transport and excretion mechanisms,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movement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Fun facts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advocate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(or not, depending) for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your animals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be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fierce competitors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MMM. </a:t>
            </a:r>
            <a:endParaRPr lang="en-US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Brief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presentations to class</a:t>
            </a:r>
          </a:p>
          <a:p>
            <a:pPr marL="742950" marR="0" lvl="1" indent="-285750">
              <a:buFont typeface="+mj-lt"/>
              <a:buAutoNum type="alphaLcPeriod"/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Share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info in a tweet using the hashtag #2019MMM and #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2019MMMK12 &amp; TAG @MRSFARRELL2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listen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information from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classmates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and/or use tweets (from around the nation!) to make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your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choices and fill out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your bracket. </a:t>
            </a:r>
          </a:p>
          <a:p>
            <a:pPr marL="0" marR="0" indent="0">
              <a:buNone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Note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 not have to choose the species they researched to win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463" y="177604"/>
            <a:ext cx="2302412" cy="172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81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228406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>
                <a:solidFill>
                  <a:srgbClr val="999999"/>
                </a:solidFill>
              </a:rPr>
              <a:t>Tag Team (name of division) </a:t>
            </a:r>
            <a:r>
              <a:rPr lang="en" dirty="0">
                <a:solidFill>
                  <a:srgbClr val="B7B7B7"/>
                </a:solidFill>
              </a:rPr>
              <a:t> </a:t>
            </a:r>
            <a:endParaRPr dirty="0">
              <a:solidFill>
                <a:srgbClr val="B7B7B7"/>
              </a:solidFill>
            </a:endParaRPr>
          </a:p>
        </p:txBody>
      </p:sp>
      <p:sp>
        <p:nvSpPr>
          <p:cNvPr id="74" name="Google Shape;74;p16"/>
          <p:cNvSpPr txBox="1">
            <a:spLocks noGrp="1"/>
          </p:cNvSpPr>
          <p:nvPr>
            <p:ph type="title" idx="4294967295"/>
          </p:nvPr>
        </p:nvSpPr>
        <p:spPr>
          <a:xfrm>
            <a:off x="9228406" y="0"/>
            <a:ext cx="2885561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>
                <a:solidFill>
                  <a:srgbClr val="999999"/>
                </a:solidFill>
              </a:rPr>
              <a:t>Seed: 3</a:t>
            </a:r>
            <a:r>
              <a:rPr lang="en" dirty="0"/>
              <a:t> </a:t>
            </a:r>
            <a:endParaRPr dirty="0"/>
          </a:p>
        </p:txBody>
      </p:sp>
      <p:sp>
        <p:nvSpPr>
          <p:cNvPr id="75" name="Google Shape;75;p16"/>
          <p:cNvSpPr txBox="1">
            <a:spLocks noGrp="1"/>
          </p:cNvSpPr>
          <p:nvPr>
            <p:ph type="title" idx="4294967295"/>
          </p:nvPr>
        </p:nvSpPr>
        <p:spPr>
          <a:xfrm>
            <a:off x="0" y="763600"/>
            <a:ext cx="44064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/>
              <a:t>Maned Wolf</a:t>
            </a:r>
            <a:endParaRPr/>
          </a:p>
        </p:txBody>
      </p:sp>
      <p:sp>
        <p:nvSpPr>
          <p:cNvPr id="76" name="Google Shape;76;p16"/>
          <p:cNvSpPr txBox="1"/>
          <p:nvPr/>
        </p:nvSpPr>
        <p:spPr>
          <a:xfrm>
            <a:off x="5837767" y="1285867"/>
            <a:ext cx="6029600" cy="35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Habitat/Biome: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ex: Rainforest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Diet: 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herbivore, carnivore, omnivore?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Trophic Level: 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primary, secondary or tertiary consumer?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" sz="2000" b="1" u="sng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Structural Adaptation: </a:t>
            </a:r>
            <a:r>
              <a:rPr lang="en" sz="1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" sz="20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name 1 structural adaptation the animal has that is a strength (structural adaptations = weaponry, armor, camouflage, nutrition, respiration, transport and excretion mechanisms, movement)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sz="2400" b="1" u="sng" dirty="0"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567" y="1527201"/>
            <a:ext cx="5759568" cy="344593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430967" y="5177537"/>
            <a:ext cx="10813600" cy="11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 Fact: 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something that might help them in battle, other adaptations? Interesting thing about how they live</a:t>
            </a:r>
            <a:r>
              <a:rPr lang="en" dirty="0"/>
              <a:t>?</a:t>
            </a:r>
            <a:endParaRPr dirty="0"/>
          </a:p>
        </p:txBody>
      </p:sp>
      <p:sp>
        <p:nvSpPr>
          <p:cNvPr id="79" name="Google Shape;79;p16"/>
          <p:cNvSpPr txBox="1"/>
          <p:nvPr/>
        </p:nvSpPr>
        <p:spPr>
          <a:xfrm>
            <a:off x="7764935" y="629032"/>
            <a:ext cx="3832400" cy="9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267" b="1">
                <a:solidFill>
                  <a:srgbClr val="FF0000"/>
                </a:solidFill>
              </a:rPr>
              <a:t>Example!!</a:t>
            </a:r>
            <a:endParaRPr sz="4267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81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8FA751"/>
      </a:accent1>
      <a:accent2>
        <a:srgbClr val="629D7D"/>
      </a:accent2>
      <a:accent3>
        <a:srgbClr val="5A7AAB"/>
      </a:accent3>
      <a:accent4>
        <a:srgbClr val="AA618F"/>
      </a:accent4>
      <a:accent5>
        <a:srgbClr val="BA5445"/>
      </a:accent5>
      <a:accent6>
        <a:srgbClr val="C8A547"/>
      </a:accent6>
      <a:hlink>
        <a:srgbClr val="91BF1A"/>
      </a:hlink>
      <a:folHlink>
        <a:srgbClr val="ADBE82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CF823853-53CC-4249-AEDB-2EA9F718B2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202</TotalTime>
  <Words>975</Words>
  <Application>Microsoft Office PowerPoint</Application>
  <PresentationFormat>Widescreen</PresentationFormat>
  <Paragraphs>168</Paragraphs>
  <Slides>20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Courier New</vt:lpstr>
      <vt:lpstr>Impact</vt:lpstr>
      <vt:lpstr>Symbol</vt:lpstr>
      <vt:lpstr>Times New Roman</vt:lpstr>
      <vt:lpstr>Main Event</vt:lpstr>
      <vt:lpstr>March mammal madness </vt:lpstr>
      <vt:lpstr>Introduction</vt:lpstr>
      <vt:lpstr>PowerPoint Presentation</vt:lpstr>
      <vt:lpstr>Introduction cont…</vt:lpstr>
      <vt:lpstr>PowerPoint Presentation</vt:lpstr>
      <vt:lpstr>PowerPoint Presentation</vt:lpstr>
      <vt:lpstr>Your Objectives…</vt:lpstr>
      <vt:lpstr>Finding your information</vt:lpstr>
      <vt:lpstr>Tag Team (name of division)  </vt:lpstr>
      <vt:lpstr>FAQ</vt:lpstr>
      <vt:lpstr>FAQ cont…</vt:lpstr>
      <vt:lpstr>Scoring</vt:lpstr>
      <vt:lpstr>PowerPoint Presentation</vt:lpstr>
      <vt:lpstr>Let the games begin</vt:lpstr>
      <vt:lpstr>Objectives</vt:lpstr>
      <vt:lpstr>Materials</vt:lpstr>
      <vt:lpstr>Procedure</vt:lpstr>
      <vt:lpstr>Rounds</vt:lpstr>
      <vt:lpstr>For more information…</vt:lpstr>
      <vt:lpstr>PowerPoint Presentation</vt:lpstr>
    </vt:vector>
  </TitlesOfParts>
  <Company>CVUSD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March mammal madness</dc:title>
  <dc:creator>Farrell, Heather L</dc:creator>
  <cp:lastModifiedBy>Farrell, Heather L</cp:lastModifiedBy>
  <cp:revision>13</cp:revision>
  <dcterms:created xsi:type="dcterms:W3CDTF">2019-03-01T20:24:11Z</dcterms:created>
  <dcterms:modified xsi:type="dcterms:W3CDTF">2019-03-04T21:12:44Z</dcterms:modified>
</cp:coreProperties>
</file>